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80" r:id="rId2"/>
    <p:sldId id="269" r:id="rId3"/>
    <p:sldId id="27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DB0BE-E2A1-4009-B940-DF152667C11F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01E9E-9130-408B-BAF8-008DEEEB2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8FA60-1ABB-455C-97A3-F84D2BE77926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A966E-2043-4D95-9BDC-86182E436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90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923A69-30F5-4B4C-9A2B-1C4D7DE2987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93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3617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0185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12352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5398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3759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4236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629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924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9960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608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2962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21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534400" cy="9144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llamo ________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30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2017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839200" cy="54864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28b: </a:t>
            </a:r>
            <a:r>
              <a:rPr lang="es-ES_tradnl" altLang="en-US" sz="2800" dirty="0"/>
              <a:t>¿Quien </a:t>
            </a:r>
            <a:r>
              <a:rPr lang="es-ES_tradnl" altLang="en-US" sz="2800" dirty="0" smtClean="0"/>
              <a:t>te examina cuando estas </a:t>
            </a:r>
            <a:r>
              <a:rPr lang="es-ES_tradnl" altLang="en-US" sz="2800" dirty="0"/>
              <a:t>enfermo</a:t>
            </a:r>
            <a:r>
              <a:rPr lang="es-ES_tradnl" altLang="en-US" sz="2800" dirty="0" smtClean="0"/>
              <a:t>?</a:t>
            </a:r>
          </a:p>
          <a:p>
            <a:pPr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about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object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pronouns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.</a:t>
            </a:r>
            <a:endParaRPr lang="es-ES_tradnl" altLang="en-US" sz="2800" i="1" dirty="0">
              <a:solidFill>
                <a:srgbClr val="7030A0"/>
              </a:solidFill>
            </a:endParaRPr>
          </a:p>
          <a:p>
            <a:pPr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</a:t>
            </a:r>
            <a:r>
              <a:rPr lang="es-ES_tradnl" altLang="en-US" sz="2800" dirty="0" err="1" smtClean="0">
                <a:solidFill>
                  <a:srgbClr val="FF0000"/>
                </a:solidFill>
              </a:rPr>
              <a:t>Inicial:</a:t>
            </a:r>
            <a:r>
              <a:rPr lang="es-ES_tradnl" altLang="en-US" sz="2800" b="1" dirty="0" err="1">
                <a:solidFill>
                  <a:srgbClr val="00B050"/>
                </a:solidFill>
              </a:rPr>
              <a:t>TOMAR</a:t>
            </a:r>
            <a:r>
              <a:rPr lang="es-ES_tradnl" altLang="en-US" sz="2800" b="1" dirty="0">
                <a:solidFill>
                  <a:srgbClr val="00B050"/>
                </a:solidFill>
              </a:rPr>
              <a:t> </a:t>
            </a:r>
            <a:r>
              <a:rPr lang="es-ES_tradnl" altLang="en-US" sz="2800" b="1" u="sng" dirty="0">
                <a:solidFill>
                  <a:srgbClr val="00B050"/>
                </a:solidFill>
              </a:rPr>
              <a:t>QUIZ 3: CAPITULO 6</a:t>
            </a:r>
            <a:endParaRPr lang="en-US" sz="280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s-ES_tradnl" altLang="en-US" sz="2800" dirty="0" smtClean="0">
              <a:solidFill>
                <a:srgbClr val="FF0000"/>
              </a:solidFill>
            </a:endParaRPr>
          </a:p>
          <a:p>
            <a:r>
              <a:rPr lang="es-ES_tradnl" altLang="en-US" sz="2800" dirty="0" err="1" smtClean="0"/>
              <a:t>Write</a:t>
            </a:r>
            <a:r>
              <a:rPr lang="es-ES_tradnl" altLang="en-US" sz="2800" dirty="0" smtClean="0"/>
              <a:t> </a:t>
            </a:r>
            <a:r>
              <a:rPr lang="es-ES_tradnl" altLang="en-US" sz="2800" dirty="0"/>
              <a:t>2 </a:t>
            </a:r>
            <a:r>
              <a:rPr lang="es-ES_tradnl" altLang="en-US" sz="2800" dirty="0" err="1"/>
              <a:t>sentences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with</a:t>
            </a:r>
            <a:r>
              <a:rPr lang="es-ES_tradnl" altLang="en-US" sz="2800" dirty="0"/>
              <a:t> </a:t>
            </a:r>
            <a:r>
              <a:rPr lang="es-ES_tradnl" altLang="en-US" sz="2800" b="1" dirty="0"/>
              <a:t>me gusta</a:t>
            </a:r>
          </a:p>
          <a:p>
            <a:endParaRPr lang="es-ES_tradnl" altLang="en-US" sz="2800" b="1" dirty="0"/>
          </a:p>
          <a:p>
            <a:endParaRPr lang="es-ES_tradnl" altLang="en-US" sz="2800" dirty="0"/>
          </a:p>
          <a:p>
            <a:r>
              <a:rPr lang="es-ES_tradnl" altLang="en-US" sz="2800" dirty="0" err="1"/>
              <a:t>Write</a:t>
            </a:r>
            <a:r>
              <a:rPr lang="es-ES_tradnl" altLang="en-US" sz="2800" dirty="0"/>
              <a:t> 2 </a:t>
            </a:r>
            <a:r>
              <a:rPr lang="es-ES_tradnl" altLang="en-US" sz="2800" dirty="0" err="1"/>
              <a:t>sentences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with</a:t>
            </a:r>
            <a:r>
              <a:rPr lang="es-ES_tradnl" altLang="en-US" sz="2800" dirty="0"/>
              <a:t> </a:t>
            </a:r>
            <a:r>
              <a:rPr lang="es-ES_tradnl" altLang="en-US" sz="2800" b="1" dirty="0"/>
              <a:t>me gustan</a:t>
            </a:r>
            <a:endParaRPr lang="es-ES_tradnl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042309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Los pronombres </a:t>
            </a:r>
            <a:r>
              <a:rPr lang="en-US" altLang="en-US" sz="4000" b="1">
                <a:solidFill>
                  <a:srgbClr val="FF0000"/>
                </a:solidFill>
              </a:rPr>
              <a:t>me, te, nos</a:t>
            </a:r>
            <a:r>
              <a:rPr lang="en-US" altLang="en-US" sz="4000">
                <a:solidFill>
                  <a:srgbClr val="FF0000"/>
                </a:solidFill>
              </a:rPr>
              <a:t/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>
                <a:solidFill>
                  <a:schemeClr val="accent2"/>
                </a:solidFill>
              </a:rPr>
              <a:t>(telling what happens to whom)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/>
              <a:t>We already learned the pronouns </a:t>
            </a:r>
            <a:r>
              <a:rPr lang="en-US" altLang="en-US" b="1"/>
              <a:t>me, te </a:t>
            </a:r>
            <a:r>
              <a:rPr lang="es-ES_tradnl" altLang="en-US"/>
              <a:t>and </a:t>
            </a:r>
            <a:r>
              <a:rPr lang="es-ES_tradnl" altLang="en-US" b="1"/>
              <a:t>nos</a:t>
            </a:r>
            <a:r>
              <a:rPr lang="es-ES_tradnl" altLang="en-US"/>
              <a:t>. Do you remember with what verbs and/or expressions?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/>
              <a:t>Interesar</a:t>
            </a:r>
          </a:p>
          <a:p>
            <a:pPr marL="609600" indent="-609600" algn="ctr">
              <a:lnSpc>
                <a:spcPct val="90000"/>
              </a:lnSpc>
              <a:buFontTx/>
              <a:buChar char="-"/>
            </a:pPr>
            <a:r>
              <a:rPr lang="es-ES_tradnl" altLang="en-US">
                <a:solidFill>
                  <a:srgbClr val="008000"/>
                </a:solidFill>
              </a:rPr>
              <a:t>Me interesa el arte.</a:t>
            </a:r>
          </a:p>
          <a:p>
            <a:pPr marL="609600" indent="-609600" algn="ctr">
              <a:lnSpc>
                <a:spcPct val="90000"/>
              </a:lnSpc>
              <a:buFontTx/>
              <a:buChar char="-"/>
            </a:pPr>
            <a:r>
              <a:rPr lang="es-ES_tradnl" altLang="en-US">
                <a:solidFill>
                  <a:srgbClr val="008000"/>
                </a:solidFill>
              </a:rPr>
              <a:t>¿te interesan las matemáticas?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/>
              <a:t>Aburrir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>
                <a:solidFill>
                  <a:srgbClr val="CC00CC"/>
                </a:solidFill>
              </a:rPr>
              <a:t>-La clase de historia nos aburre.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>
                <a:solidFill>
                  <a:srgbClr val="CC00CC"/>
                </a:solidFill>
              </a:rPr>
              <a:t>-Me aburre el béisbol en la televisión.</a:t>
            </a:r>
          </a:p>
        </p:txBody>
      </p:sp>
    </p:spTree>
    <p:extLst>
      <p:ext uri="{BB962C8B-B14F-4D97-AF65-F5344CB8AC3E}">
        <p14:creationId xmlns:p14="http://schemas.microsoft.com/office/powerpoint/2010/main" val="40867986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04800"/>
            <a:ext cx="9144000" cy="6553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 startAt="2"/>
            </a:pPr>
            <a:r>
              <a:rPr lang="en-US" altLang="en-US" sz="2800" b="1"/>
              <a:t>Me, te</a:t>
            </a:r>
            <a:r>
              <a:rPr lang="en-US" altLang="en-US" sz="2800"/>
              <a:t> and </a:t>
            </a:r>
            <a:r>
              <a:rPr lang="en-US" altLang="en-US" sz="2800" b="1"/>
              <a:t>nos</a:t>
            </a:r>
            <a:r>
              <a:rPr lang="en-US" altLang="en-US" sz="2800"/>
              <a:t> are called </a:t>
            </a:r>
            <a:r>
              <a:rPr lang="en-US" altLang="en-US" sz="2800" b="1"/>
              <a:t>“object pronouns” </a:t>
            </a:r>
            <a:r>
              <a:rPr lang="en-US" altLang="en-US" sz="2800"/>
              <a:t>The object pronoun is placed right </a:t>
            </a:r>
            <a:r>
              <a:rPr lang="en-US" altLang="en-US" sz="2800" u="sng"/>
              <a:t>before</a:t>
            </a:r>
            <a:r>
              <a:rPr lang="en-US" altLang="en-US" sz="2800"/>
              <a:t> the verb.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i="1"/>
              <a:t>Por ejemplo: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sz="2800">
                <a:solidFill>
                  <a:srgbClr val="0000FF"/>
                </a:solidFill>
              </a:rPr>
              <a:t>a</a:t>
            </a:r>
            <a:r>
              <a:rPr lang="es-ES_tradnl" altLang="en-US" sz="2800" i="1">
                <a:solidFill>
                  <a:srgbClr val="0000FF"/>
                </a:solidFill>
              </a:rPr>
              <a:t>-</a:t>
            </a:r>
            <a:r>
              <a:rPr lang="es-ES_tradnl" altLang="en-US" sz="2800">
                <a:solidFill>
                  <a:srgbClr val="0000FF"/>
                </a:solidFill>
              </a:rPr>
              <a:t>El medico </a:t>
            </a:r>
            <a:r>
              <a:rPr lang="es-ES_tradnl" altLang="en-US" sz="2800" b="1">
                <a:solidFill>
                  <a:srgbClr val="0000FF"/>
                </a:solidFill>
              </a:rPr>
              <a:t>me </a:t>
            </a:r>
            <a:r>
              <a:rPr lang="es-ES_tradnl" altLang="en-US" sz="2800">
                <a:solidFill>
                  <a:srgbClr val="0000FF"/>
                </a:solidFill>
              </a:rPr>
              <a:t>examina.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sz="2800">
                <a:solidFill>
                  <a:srgbClr val="0000FF"/>
                </a:solidFill>
              </a:rPr>
              <a:t>b-La farmacéutica </a:t>
            </a:r>
            <a:r>
              <a:rPr lang="es-ES_tradnl" altLang="en-US" sz="2800" b="1">
                <a:solidFill>
                  <a:srgbClr val="0000FF"/>
                </a:solidFill>
              </a:rPr>
              <a:t>te</a:t>
            </a:r>
            <a:r>
              <a:rPr lang="es-ES_tradnl" altLang="en-US" sz="2800">
                <a:solidFill>
                  <a:srgbClr val="0000FF"/>
                </a:solidFill>
              </a:rPr>
              <a:t> vende la receta.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sz="2800">
                <a:solidFill>
                  <a:srgbClr val="0000FF"/>
                </a:solidFill>
              </a:rPr>
              <a:t>c-La profesora </a:t>
            </a:r>
            <a:r>
              <a:rPr lang="es-ES_tradnl" altLang="en-US" sz="2800" b="1">
                <a:solidFill>
                  <a:srgbClr val="0000FF"/>
                </a:solidFill>
              </a:rPr>
              <a:t>nos</a:t>
            </a:r>
            <a:r>
              <a:rPr lang="es-ES_tradnl" altLang="en-US" sz="2800">
                <a:solidFill>
                  <a:srgbClr val="0000FF"/>
                </a:solidFill>
              </a:rPr>
              <a:t> da un examen.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/>
              <a:t>The object pronouns tell us who is receiving the action of the verb. So…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>
                <a:solidFill>
                  <a:srgbClr val="FF3300"/>
                </a:solidFill>
              </a:rPr>
              <a:t>a-The doctor examines </a:t>
            </a:r>
            <a:r>
              <a:rPr lang="en-US" altLang="en-US" sz="2800" b="1">
                <a:solidFill>
                  <a:srgbClr val="FF3300"/>
                </a:solidFill>
              </a:rPr>
              <a:t>me.</a:t>
            </a:r>
            <a:endParaRPr lang="en-US" altLang="en-US" sz="2800">
              <a:solidFill>
                <a:srgbClr val="FF330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>
                <a:solidFill>
                  <a:srgbClr val="FF3300"/>
                </a:solidFill>
              </a:rPr>
              <a:t>b-The pharmacist sells </a:t>
            </a:r>
            <a:r>
              <a:rPr lang="en-US" altLang="en-US" sz="2800" b="1">
                <a:solidFill>
                  <a:srgbClr val="FF3300"/>
                </a:solidFill>
              </a:rPr>
              <a:t>you</a:t>
            </a:r>
            <a:r>
              <a:rPr lang="en-US" altLang="en-US" sz="2800">
                <a:solidFill>
                  <a:srgbClr val="FF3300"/>
                </a:solidFill>
              </a:rPr>
              <a:t> the prescription.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>
                <a:solidFill>
                  <a:srgbClr val="FF3300"/>
                </a:solidFill>
              </a:rPr>
              <a:t>c-The teacher gives </a:t>
            </a:r>
            <a:r>
              <a:rPr lang="en-US" altLang="en-US" sz="2800" b="1">
                <a:solidFill>
                  <a:srgbClr val="FF3300"/>
                </a:solidFill>
              </a:rPr>
              <a:t>us </a:t>
            </a:r>
            <a:r>
              <a:rPr lang="en-US" altLang="en-US" sz="2800">
                <a:solidFill>
                  <a:srgbClr val="FF3300"/>
                </a:solidFill>
              </a:rPr>
              <a:t>an exam.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/>
              <a:t>To make it negative, you add the </a:t>
            </a:r>
            <a:r>
              <a:rPr lang="en-US" altLang="en-US" sz="2800" b="1"/>
              <a:t>no</a:t>
            </a:r>
            <a:r>
              <a:rPr lang="en-US" altLang="en-US" sz="2800"/>
              <a:t> in front of the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/>
              <a:t>“object pronoun”.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n-US" altLang="en-US" sz="2800">
                <a:solidFill>
                  <a:srgbClr val="CC00CC"/>
                </a:solidFill>
              </a:rPr>
              <a:t>El estudiante </a:t>
            </a:r>
            <a:r>
              <a:rPr lang="en-US" altLang="en-US" sz="2800" b="1">
                <a:solidFill>
                  <a:srgbClr val="CC00CC"/>
                </a:solidFill>
              </a:rPr>
              <a:t>no</a:t>
            </a:r>
            <a:r>
              <a:rPr lang="en-US" altLang="en-US" sz="2800">
                <a:solidFill>
                  <a:srgbClr val="CC00CC"/>
                </a:solidFill>
              </a:rPr>
              <a:t> me escucha.</a:t>
            </a:r>
          </a:p>
        </p:txBody>
      </p:sp>
    </p:spTree>
    <p:extLst>
      <p:ext uri="{BB962C8B-B14F-4D97-AF65-F5344CB8AC3E}">
        <p14:creationId xmlns:p14="http://schemas.microsoft.com/office/powerpoint/2010/main" val="11049627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9906</TotalTime>
  <Words>203</Words>
  <Application>Microsoft Office PowerPoint</Application>
  <PresentationFormat>On-screen Show (4:3)</PresentationFormat>
  <Paragraphs>30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 Clase 801 La fecha es el 30 de noviembre del 2017</vt:lpstr>
      <vt:lpstr>Los pronombres me, te, nos (telling what happens to whom)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18 de marzo del 2015</dc:title>
  <dc:creator>Helen Zumaeta</dc:creator>
  <cp:lastModifiedBy>Helen Zumaeta</cp:lastModifiedBy>
  <cp:revision>42</cp:revision>
  <cp:lastPrinted>2015-03-18T19:20:57Z</cp:lastPrinted>
  <dcterms:created xsi:type="dcterms:W3CDTF">2015-03-17T21:58:59Z</dcterms:created>
  <dcterms:modified xsi:type="dcterms:W3CDTF">2017-11-30T20:24:23Z</dcterms:modified>
</cp:coreProperties>
</file>